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5143500" type="screen16x9"/>
  <p:notesSz cx="6858000" cy="9144000"/>
  <p:embeddedFontLst>
    <p:embeddedFont>
      <p:font typeface="Lato" panose="020B0604020202020204" charset="0"/>
      <p:regular r:id="rId55"/>
      <p:bold r:id="rId56"/>
      <p:italic r:id="rId57"/>
      <p:boldItalic r:id="rId58"/>
    </p:embeddedFont>
    <p:embeddedFont>
      <p:font typeface="Raleway" panose="020B0604020202020204" charset="0"/>
      <p:regular r:id="rId59"/>
      <p:bold r:id="rId60"/>
      <p:italic r:id="rId61"/>
      <p:boldItalic r:id="rId6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4.fntdata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6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dce85d98d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dce85d98d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Gross nat’l product - output of nation’s goods/services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Unemployment went from 3% in 1929 to 25% in 1933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dce85d98d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dce85d98d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e64160ab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e64160ab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dce85d98d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dce85d98d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dce85d98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dce85d98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dce85d98d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dce85d98d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dce85d98d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dce85d98d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dce85d98d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dce85d98d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dce85d98d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dce85d98d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e64160abc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e64160abc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e64160abc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e64160abc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dce85d98d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dce85d98d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dce85d98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dce85d98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dce85d98d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dce85d98d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dce85d98d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dce85d98d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dce85d98d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dce85d98d_1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e64160abc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e64160abc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dce85d98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dce85d98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4dce85d98d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4dce85d98d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dce85d98d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4dce85d98d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4e55e6f68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4e55e6f68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e64160ab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e64160abc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4e55e6f68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4e55e6f68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dce85d98d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4dce85d98d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e55e6f680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e55e6f680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4e64160ab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4e64160ab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dce85d98d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dce85d98d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e55e6fa36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e55e6fa36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e55e6fa36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e55e6fa36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e55e6fa36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e55e6fa36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e55e6fa36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e55e6fa36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dce85d98d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4dce85d98d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dce85d98d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dce85d98d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e55e6fa36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4e55e6fa36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e64160abc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4e64160abc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dce85d98d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dce85d98d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4dce85d98d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4dce85d98d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4e55e6fa36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4e55e6fa36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4e55e6fa36_1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4e55e6fa36_1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4e55e6fa36_1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4e55e6fa36_1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4e55e6fa36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4e55e6fa36_1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4dce85d98d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4dce85d98d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4e55e6fa36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4e55e6fa36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dce85d98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dce85d98d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4e64160abc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4e64160abc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4dce85d98d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4dce85d98d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4dce85d98d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4dce85d98d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dce85d98d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dce85d98d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dce85d98d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dce85d98d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dce85d98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dce85d98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dce85d98d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dce85d98d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Gross nat’l product - output of nation’s goods/services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Unemployment went from 3% in 1929 to 25% in 1933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283099" y="712150"/>
            <a:ext cx="85893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Great Depression and New Deal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Unit 5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D. Financial Collapse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181900" y="731600"/>
            <a:ext cx="8599500" cy="1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Between 1928-1932, the U.S. GNP fell nearly 50% causing </a:t>
            </a:r>
            <a:r>
              <a:rPr lang="en" sz="2000" b="1" u="sng">
                <a:solidFill>
                  <a:srgbClr val="434343"/>
                </a:solidFill>
              </a:rPr>
              <a:t>businesses to go bankrupt</a:t>
            </a:r>
            <a:r>
              <a:rPr lang="en" sz="2000" b="1">
                <a:solidFill>
                  <a:srgbClr val="434343"/>
                </a:solidFill>
              </a:rPr>
              <a:t> and an </a:t>
            </a:r>
            <a:r>
              <a:rPr lang="en" sz="2000" b="1" u="sng">
                <a:solidFill>
                  <a:srgbClr val="434343"/>
                </a:solidFill>
              </a:rPr>
              <a:t>increase in unemployment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In 1930, Congress passed the </a:t>
            </a:r>
            <a:r>
              <a:rPr lang="en" sz="2000" b="1" u="sng">
                <a:solidFill>
                  <a:srgbClr val="434343"/>
                </a:solidFill>
              </a:rPr>
              <a:t>Hawley-Smoot Tariff</a:t>
            </a:r>
            <a:r>
              <a:rPr lang="en" sz="2000" b="1">
                <a:solidFill>
                  <a:srgbClr val="434343"/>
                </a:solidFill>
              </a:rPr>
              <a:t>. It was meant to protect U.S. industry, but it had the opposite effect.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E. Causes of the Great Depression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404225" y="792200"/>
            <a:ext cx="8520600" cy="15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Tariffs and War Debt Policies</a:t>
            </a:r>
            <a:endParaRPr sz="2000" b="1" u="sng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Farm Sector Crisis</a:t>
            </a:r>
            <a:endParaRPr sz="2000" b="1" u="sng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Easy Credit</a:t>
            </a:r>
            <a:endParaRPr sz="2000" b="1" u="sng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Unequal Distribution of Income</a:t>
            </a:r>
            <a:endParaRPr sz="2000" b="1" u="sng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283100" y="44450"/>
            <a:ext cx="8579100" cy="38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II. Hardships During Depression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In the Cities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54750" y="751825"/>
            <a:ext cx="3880200" cy="3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Homelessness and hunger was on the rise</a:t>
            </a:r>
            <a:r>
              <a:rPr lang="en" sz="2000" b="1">
                <a:solidFill>
                  <a:srgbClr val="434343"/>
                </a:solidFill>
              </a:rPr>
              <a:t>. Some people built shacks out of scrap material. These areas became known as shantytowns, or </a:t>
            </a:r>
            <a:r>
              <a:rPr lang="en" sz="2000" b="1" u="sng">
                <a:solidFill>
                  <a:srgbClr val="434343"/>
                </a:solidFill>
              </a:rPr>
              <a:t>Hoovervilles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Soup kitchens and bread lines were offered for free or low-cost by charitable organizations.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In the Cities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485050" y="1085300"/>
            <a:ext cx="8397300" cy="11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Conditions for African Americans and Latinos were especially difficult. </a:t>
            </a:r>
            <a:r>
              <a:rPr lang="en" sz="2000" b="1" u="sng">
                <a:solidFill>
                  <a:srgbClr val="434343"/>
                </a:solidFill>
              </a:rPr>
              <a:t>Racial violence was once again on the rise</a:t>
            </a:r>
            <a:r>
              <a:rPr lang="en" sz="2000" b="1">
                <a:solidFill>
                  <a:srgbClr val="434343"/>
                </a:solidFill>
              </a:rPr>
              <a:t>. 24 African Americans died by lynching  in 1933.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Rural Life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59" name="Google Shape;159;p27"/>
          <p:cNvSpPr txBox="1"/>
          <p:nvPr/>
        </p:nvSpPr>
        <p:spPr>
          <a:xfrm>
            <a:off x="434525" y="974125"/>
            <a:ext cx="6507600" cy="3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7"/>
          <p:cNvSpPr txBox="1"/>
          <p:nvPr/>
        </p:nvSpPr>
        <p:spPr>
          <a:xfrm>
            <a:off x="463450" y="974125"/>
            <a:ext cx="7664700" cy="12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Farmers had an </a:t>
            </a:r>
            <a:r>
              <a:rPr lang="en" sz="2000" b="1" u="sng">
                <a:solidFill>
                  <a:srgbClr val="434343"/>
                </a:solidFill>
              </a:rPr>
              <a:t>advantage of growing their own foo</a:t>
            </a:r>
            <a:r>
              <a:rPr lang="en" sz="2000" b="1">
                <a:solidFill>
                  <a:srgbClr val="434343"/>
                </a:solidFill>
              </a:rPr>
              <a:t>d.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However, </a:t>
            </a:r>
            <a:r>
              <a:rPr lang="en" sz="2000" b="1" u="sng">
                <a:solidFill>
                  <a:srgbClr val="434343"/>
                </a:solidFill>
              </a:rPr>
              <a:t>thousands lost their land</a:t>
            </a:r>
            <a:r>
              <a:rPr lang="en" sz="2000" b="1">
                <a:solidFill>
                  <a:srgbClr val="434343"/>
                </a:solidFill>
              </a:rPr>
              <a:t> and turned to tenant farming. </a:t>
            </a:r>
            <a:endParaRPr sz="2000" b="1">
              <a:solidFill>
                <a:srgbClr val="434343"/>
              </a:solidFill>
            </a:endParaRPr>
          </a:p>
        </p:txBody>
      </p:sp>
      <p:sp>
        <p:nvSpPr>
          <p:cNvPr id="161" name="Google Shape;161;p27"/>
          <p:cNvSpPr txBox="1"/>
          <p:nvPr/>
        </p:nvSpPr>
        <p:spPr>
          <a:xfrm>
            <a:off x="2960800" y="3793450"/>
            <a:ext cx="1899600" cy="1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The Dust Bowl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67" name="Google Shape;167;p28"/>
          <p:cNvSpPr txBox="1"/>
          <p:nvPr/>
        </p:nvSpPr>
        <p:spPr>
          <a:xfrm>
            <a:off x="394100" y="1014550"/>
            <a:ext cx="4254300" cy="3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A </a:t>
            </a:r>
            <a:r>
              <a:rPr lang="en" sz="2000" b="1" u="sng">
                <a:solidFill>
                  <a:srgbClr val="434343"/>
                </a:solidFill>
              </a:rPr>
              <a:t>severe drought hit the Great Plains </a:t>
            </a:r>
            <a:r>
              <a:rPr lang="en" sz="2000" b="1">
                <a:solidFill>
                  <a:srgbClr val="434343"/>
                </a:solidFill>
              </a:rPr>
              <a:t>in the early 1930s.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In the previous decade, farmers plowed protective grasslands and </a:t>
            </a:r>
            <a:r>
              <a:rPr lang="en" sz="2000" b="1" u="sng">
                <a:solidFill>
                  <a:srgbClr val="434343"/>
                </a:solidFill>
              </a:rPr>
              <a:t>exhausted the land through overproduction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The Dust Bowl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73" name="Google Shape;173;p29"/>
          <p:cNvSpPr txBox="1"/>
          <p:nvPr/>
        </p:nvSpPr>
        <p:spPr>
          <a:xfrm>
            <a:off x="303300" y="974125"/>
            <a:ext cx="8599200" cy="1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During the drought, </a:t>
            </a:r>
            <a:r>
              <a:rPr lang="en" sz="2000" b="1" u="sng">
                <a:solidFill>
                  <a:srgbClr val="434343"/>
                </a:solidFill>
              </a:rPr>
              <a:t>wind scattered the topsoil, exposing sand and grit</a:t>
            </a:r>
            <a:r>
              <a:rPr lang="en" sz="2000" b="1">
                <a:solidFill>
                  <a:srgbClr val="434343"/>
                </a:solidFill>
              </a:rPr>
              <a:t> that resulted in dust traveling hundreds of miles.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Kansas, Oklahoma, Texas, New Mexico, and Colorado were the hardest hit regions. Many </a:t>
            </a:r>
            <a:r>
              <a:rPr lang="en" sz="2000" b="1" u="sng">
                <a:solidFill>
                  <a:srgbClr val="434343"/>
                </a:solidFill>
              </a:rPr>
              <a:t>farmers migrated to California</a:t>
            </a:r>
            <a:r>
              <a:rPr lang="en" sz="2000" b="1">
                <a:solidFill>
                  <a:srgbClr val="434343"/>
                </a:solidFill>
              </a:rPr>
              <a:t> and other Pacific Coast states.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D. Effects of the Depression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79" name="Google Shape;179;p30"/>
          <p:cNvSpPr txBox="1"/>
          <p:nvPr/>
        </p:nvSpPr>
        <p:spPr>
          <a:xfrm>
            <a:off x="313250" y="721500"/>
            <a:ext cx="8640000" cy="26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Many men had difficulty coping with unemployment. Some abandoned their families and became </a:t>
            </a:r>
            <a:r>
              <a:rPr lang="en" sz="2000" b="1" u="sng">
                <a:solidFill>
                  <a:srgbClr val="434343"/>
                </a:solidFill>
              </a:rPr>
              <a:t>transients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Women became frugal by </a:t>
            </a:r>
            <a:r>
              <a:rPr lang="en" sz="2000" b="1" u="sng">
                <a:solidFill>
                  <a:srgbClr val="434343"/>
                </a:solidFill>
              </a:rPr>
              <a:t>canning food, sewing clothing, and managing household budgets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Poor diets and lack of money for health care led to serious problems for children</a:t>
            </a:r>
            <a:r>
              <a:rPr lang="en" sz="2000" b="1">
                <a:solidFill>
                  <a:srgbClr val="434343"/>
                </a:solidFill>
              </a:rPr>
              <a:t>. Many teenage boys and some girls began riding freight trains to escape poverty. They became known as “Hoover tourists.”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/>
          </p:nvPr>
        </p:nvSpPr>
        <p:spPr>
          <a:xfrm>
            <a:off x="283100" y="0"/>
            <a:ext cx="8528700" cy="365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III. Hoover Struggles with the Depression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252800" y="74775"/>
            <a:ext cx="8235600" cy="36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533400" algn="ctr" rtl="0">
              <a:spcBef>
                <a:spcPts val="0"/>
              </a:spcBef>
              <a:spcAft>
                <a:spcPts val="0"/>
              </a:spcAft>
              <a:buSzPts val="4800"/>
              <a:buAutoNum type="romanUcPeriod"/>
            </a:pPr>
            <a:r>
              <a:rPr lang="en"/>
              <a:t>The Nation’s Economy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Hoover’s Philosophy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90" name="Google Shape;190;p32"/>
          <p:cNvSpPr txBox="1"/>
          <p:nvPr/>
        </p:nvSpPr>
        <p:spPr>
          <a:xfrm>
            <a:off x="496975" y="640675"/>
            <a:ext cx="8520600" cy="21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Hoover was not quick to react to the depression. He believed in a</a:t>
            </a:r>
            <a:r>
              <a:rPr lang="en" sz="2000" b="1" u="sng">
                <a:solidFill>
                  <a:srgbClr val="434343"/>
                </a:solidFill>
              </a:rPr>
              <a:t> limited role of government</a:t>
            </a:r>
            <a:r>
              <a:rPr lang="en" sz="2000" b="1">
                <a:solidFill>
                  <a:srgbClr val="434343"/>
                </a:solidFill>
              </a:rPr>
              <a:t> and the idea that </a:t>
            </a:r>
            <a:r>
              <a:rPr lang="en" sz="2000" b="1" u="sng">
                <a:solidFill>
                  <a:srgbClr val="434343"/>
                </a:solidFill>
              </a:rPr>
              <a:t>people succeed through their own efforts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He </a:t>
            </a:r>
            <a:r>
              <a:rPr lang="en" sz="2000" b="1" u="sng">
                <a:solidFill>
                  <a:srgbClr val="434343"/>
                </a:solidFill>
              </a:rPr>
              <a:t>opposed any form of federal welfare</a:t>
            </a:r>
            <a:r>
              <a:rPr lang="en" sz="2000" b="1">
                <a:solidFill>
                  <a:srgbClr val="434343"/>
                </a:solidFill>
              </a:rPr>
              <a:t>. He believed that individuals, charities, and local organizations should pitch in to care for the less fortunate.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Successful Dam Project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96" name="Google Shape;196;p33"/>
          <p:cNvSpPr txBox="1"/>
          <p:nvPr/>
        </p:nvSpPr>
        <p:spPr>
          <a:xfrm>
            <a:off x="431700" y="792201"/>
            <a:ext cx="83922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Hoover authorized construction of the $700 million project of the </a:t>
            </a:r>
            <a:r>
              <a:rPr lang="en" sz="2000" b="1" u="sng">
                <a:solidFill>
                  <a:srgbClr val="434343"/>
                </a:solidFill>
              </a:rPr>
              <a:t>Boulder (Hoover) Dam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It </a:t>
            </a:r>
            <a:r>
              <a:rPr lang="en" sz="2000" b="1" u="sng">
                <a:solidFill>
                  <a:srgbClr val="434343"/>
                </a:solidFill>
              </a:rPr>
              <a:t>provided electricity, flood control, and water suppl</a:t>
            </a:r>
            <a:r>
              <a:rPr lang="en" sz="2000" b="1">
                <a:solidFill>
                  <a:srgbClr val="434343"/>
                </a:solidFill>
              </a:rPr>
              <a:t>y, which enabled the growth of California’s agricultural economy.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Hoover Takes Action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02" name="Google Shape;202;p34"/>
          <p:cNvSpPr txBox="1"/>
          <p:nvPr/>
        </p:nvSpPr>
        <p:spPr>
          <a:xfrm>
            <a:off x="403075" y="1004450"/>
            <a:ext cx="5850900" cy="16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In 1932, Hoover signed into law the </a:t>
            </a:r>
            <a:r>
              <a:rPr lang="en" sz="2000" b="1" u="sng">
                <a:solidFill>
                  <a:srgbClr val="434343"/>
                </a:solidFill>
              </a:rPr>
              <a:t>Federal Home Loan Bank Act</a:t>
            </a:r>
            <a:r>
              <a:rPr lang="en" sz="2000" b="1">
                <a:solidFill>
                  <a:srgbClr val="434343"/>
                </a:solidFill>
              </a:rPr>
              <a:t>, which protected homeowners and farmers from foreclosures.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Hoover Takes Action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08" name="Google Shape;208;p35"/>
          <p:cNvSpPr txBox="1"/>
          <p:nvPr/>
        </p:nvSpPr>
        <p:spPr>
          <a:xfrm>
            <a:off x="403075" y="681075"/>
            <a:ext cx="8520600" cy="4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2"/>
            </a:pPr>
            <a:r>
              <a:rPr lang="en" sz="1800" b="1">
                <a:solidFill>
                  <a:srgbClr val="434343"/>
                </a:solidFill>
              </a:rPr>
              <a:t>In 1932, the </a:t>
            </a:r>
            <a:r>
              <a:rPr lang="en" sz="1800" b="1" u="sng">
                <a:solidFill>
                  <a:srgbClr val="434343"/>
                </a:solidFill>
              </a:rPr>
              <a:t>Bonus Army</a:t>
            </a:r>
            <a:r>
              <a:rPr lang="en" sz="1800" b="1">
                <a:solidFill>
                  <a:srgbClr val="434343"/>
                </a:solidFill>
              </a:rPr>
              <a:t> of about 15,000 members arrived in Washington, D.C. to receive a $500 bonus. </a:t>
            </a:r>
            <a:endParaRPr sz="1800" b="1">
              <a:solidFill>
                <a:srgbClr val="434343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The bonus was originally supposed to be paid in 1945. If passed in Congress, the </a:t>
            </a:r>
            <a:r>
              <a:rPr lang="en" sz="1800" b="1" u="sng">
                <a:solidFill>
                  <a:srgbClr val="434343"/>
                </a:solidFill>
              </a:rPr>
              <a:t>Patman Bill would pay the funds immediately</a:t>
            </a:r>
            <a:r>
              <a:rPr lang="en" sz="1800" b="1">
                <a:solidFill>
                  <a:srgbClr val="434343"/>
                </a:solidFill>
              </a:rPr>
              <a:t>. </a:t>
            </a:r>
            <a:endParaRPr sz="1800" b="1">
              <a:solidFill>
                <a:srgbClr val="434343"/>
              </a:solidFill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Hoover Takes Action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14" name="Google Shape;214;p36"/>
          <p:cNvSpPr txBox="1"/>
          <p:nvPr/>
        </p:nvSpPr>
        <p:spPr>
          <a:xfrm>
            <a:off x="403075" y="1004450"/>
            <a:ext cx="8420700" cy="15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 startAt="2"/>
            </a:pPr>
            <a:r>
              <a:rPr lang="en" sz="1800" b="1">
                <a:solidFill>
                  <a:srgbClr val="434343"/>
                </a:solidFill>
              </a:rPr>
              <a:t>Hoover thought the Bonus Marchers were </a:t>
            </a:r>
            <a:r>
              <a:rPr lang="en" sz="1800" b="1" u="sng">
                <a:solidFill>
                  <a:srgbClr val="434343"/>
                </a:solidFill>
              </a:rPr>
              <a:t>communists and criminals</a:t>
            </a:r>
            <a:r>
              <a:rPr lang="en" sz="1800" b="1">
                <a:solidFill>
                  <a:srgbClr val="434343"/>
                </a:solidFill>
              </a:rPr>
              <a:t>, and he opposed the bill. </a:t>
            </a:r>
            <a:endParaRPr sz="1800" b="1">
              <a:solidFill>
                <a:srgbClr val="434343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 startAt="2"/>
            </a:pPr>
            <a:r>
              <a:rPr lang="en" sz="1800" b="1" u="sng">
                <a:solidFill>
                  <a:srgbClr val="434343"/>
                </a:solidFill>
              </a:rPr>
              <a:t>Hoover sent a force of 1,000 soldiers</a:t>
            </a:r>
            <a:r>
              <a:rPr lang="en" sz="1800" b="1">
                <a:solidFill>
                  <a:srgbClr val="434343"/>
                </a:solidFill>
              </a:rPr>
              <a:t> when some of the Bonus marchers refused to leave. The marchers were gassed, Americans were outraged, and Hoover’s image suffered. </a:t>
            </a:r>
            <a:endParaRPr sz="18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>
            <a:spLocks noGrp="1"/>
          </p:cNvSpPr>
          <p:nvPr>
            <p:ph type="title"/>
          </p:nvPr>
        </p:nvSpPr>
        <p:spPr>
          <a:xfrm>
            <a:off x="283100" y="0"/>
            <a:ext cx="8589300" cy="35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IV. A New Deal Fights Depression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8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The 1932 Election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25" name="Google Shape;225;p38"/>
          <p:cNvSpPr txBox="1"/>
          <p:nvPr/>
        </p:nvSpPr>
        <p:spPr>
          <a:xfrm>
            <a:off x="384025" y="792200"/>
            <a:ext cx="8520600" cy="1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Republicans re-nominated Hoover</a:t>
            </a:r>
            <a:r>
              <a:rPr lang="en" sz="2000" b="1">
                <a:solidFill>
                  <a:srgbClr val="434343"/>
                </a:solidFill>
              </a:rPr>
              <a:t> despite his low approval rating. The </a:t>
            </a:r>
            <a:r>
              <a:rPr lang="en" sz="2000" b="1" u="sng">
                <a:solidFill>
                  <a:srgbClr val="434343"/>
                </a:solidFill>
              </a:rPr>
              <a:t>Democrats nominated Franklin Delano Roosevelt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Roosevelt won</a:t>
            </a:r>
            <a:r>
              <a:rPr lang="en" sz="2000" b="1">
                <a:solidFill>
                  <a:srgbClr val="434343"/>
                </a:solidFill>
              </a:rPr>
              <a:t> with the Democrats also gaining victories in the House of Representatives and the Senate.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FDR Launches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31" name="Google Shape;231;p39"/>
          <p:cNvSpPr txBox="1"/>
          <p:nvPr/>
        </p:nvSpPr>
        <p:spPr>
          <a:xfrm>
            <a:off x="555775" y="640675"/>
            <a:ext cx="8175000" cy="21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FDR’s New Deal focused on </a:t>
            </a:r>
            <a:r>
              <a:rPr lang="en" sz="2000" b="1" u="sng">
                <a:solidFill>
                  <a:srgbClr val="434343"/>
                </a:solidFill>
              </a:rPr>
              <a:t>relief </a:t>
            </a:r>
            <a:r>
              <a:rPr lang="en" sz="2000" b="1">
                <a:solidFill>
                  <a:srgbClr val="434343"/>
                </a:solidFill>
              </a:rPr>
              <a:t>for the needy, economic </a:t>
            </a:r>
            <a:r>
              <a:rPr lang="en" sz="2000" b="1" u="sng">
                <a:solidFill>
                  <a:srgbClr val="434343"/>
                </a:solidFill>
              </a:rPr>
              <a:t>recovery</a:t>
            </a:r>
            <a:r>
              <a:rPr lang="en" sz="2000" b="1">
                <a:solidFill>
                  <a:srgbClr val="434343"/>
                </a:solidFill>
              </a:rPr>
              <a:t>, and financial </a:t>
            </a:r>
            <a:r>
              <a:rPr lang="en" sz="2000" b="1" u="sng">
                <a:solidFill>
                  <a:srgbClr val="434343"/>
                </a:solidFill>
              </a:rPr>
              <a:t>reform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His philosophy was to get people help and work through deficit spending. It involved </a:t>
            </a:r>
            <a:r>
              <a:rPr lang="en" sz="2000" b="1" u="sng">
                <a:solidFill>
                  <a:srgbClr val="434343"/>
                </a:solidFill>
              </a:rPr>
              <a:t>heavy involvement of the federal government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FDR’s administration launched a period of intense activity known as the </a:t>
            </a:r>
            <a:r>
              <a:rPr lang="en" sz="2000" b="1" u="sng">
                <a:solidFill>
                  <a:srgbClr val="434343"/>
                </a:solidFill>
              </a:rPr>
              <a:t>Hundred Days</a:t>
            </a:r>
            <a:r>
              <a:rPr lang="en" sz="2000" b="1">
                <a:solidFill>
                  <a:srgbClr val="434343"/>
                </a:solidFill>
              </a:rPr>
              <a:t>, in which Congress passed 15 major pieces of New Deal legislation.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0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100 Day Activities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37" name="Google Shape;237;p40"/>
          <p:cNvSpPr txBox="1"/>
          <p:nvPr/>
        </p:nvSpPr>
        <p:spPr>
          <a:xfrm>
            <a:off x="495150" y="721500"/>
            <a:ext cx="8328900" cy="23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The first priority was to get the banking system in order. 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On March 5, FDR declared a </a:t>
            </a:r>
            <a:r>
              <a:rPr lang="en" sz="2000" b="1" u="sng">
                <a:solidFill>
                  <a:srgbClr val="434343"/>
                </a:solidFill>
              </a:rPr>
              <a:t>bank holiday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Emergency Relief Act</a:t>
            </a:r>
            <a:r>
              <a:rPr lang="en" sz="2000" b="1">
                <a:solidFill>
                  <a:srgbClr val="434343"/>
                </a:solidFill>
              </a:rPr>
              <a:t> authorized the Treasury Department to inspect the nation’s banks.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Glass-Steagall Act</a:t>
            </a:r>
            <a:r>
              <a:rPr lang="en" sz="2000" b="1">
                <a:solidFill>
                  <a:srgbClr val="434343"/>
                </a:solidFill>
              </a:rPr>
              <a:t> established the Federal Deposit Insurance Corporation (FDIC).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FDIC</a:t>
            </a:r>
            <a:r>
              <a:rPr lang="en" sz="2000" b="1">
                <a:solidFill>
                  <a:srgbClr val="434343"/>
                </a:solidFill>
              </a:rPr>
              <a:t> insured account holders up to $5,000.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1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100 Day Activities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43" name="Google Shape;243;p41"/>
          <p:cNvSpPr txBox="1"/>
          <p:nvPr/>
        </p:nvSpPr>
        <p:spPr>
          <a:xfrm>
            <a:off x="495150" y="861800"/>
            <a:ext cx="37869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2"/>
            </a:pPr>
            <a:r>
              <a:rPr lang="en" sz="2000" b="1" u="sng">
                <a:solidFill>
                  <a:srgbClr val="434343"/>
                </a:solidFill>
              </a:rPr>
              <a:t>Relief </a:t>
            </a:r>
            <a:r>
              <a:rPr lang="en" sz="2000" b="1">
                <a:solidFill>
                  <a:srgbClr val="434343"/>
                </a:solidFill>
              </a:rPr>
              <a:t>programs were implemented to </a:t>
            </a:r>
            <a:r>
              <a:rPr lang="en" sz="2000" b="1" u="sng">
                <a:solidFill>
                  <a:srgbClr val="434343"/>
                </a:solidFill>
              </a:rPr>
              <a:t>aid workers and stimulate the economy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Agricultural Adjustment Act (AAA) 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Federal Securities Act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Tennessee Valley Authority (TVA)</a:t>
            </a: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Economic Troubles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55775" y="1145925"/>
            <a:ext cx="62145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As the 1920s advanced, </a:t>
            </a:r>
            <a:r>
              <a:rPr lang="en" sz="2000" b="1" u="sng">
                <a:solidFill>
                  <a:srgbClr val="434343"/>
                </a:solidFill>
              </a:rPr>
              <a:t>serious problems threatened the economy</a:t>
            </a:r>
            <a:r>
              <a:rPr lang="en" sz="2000" b="1">
                <a:solidFill>
                  <a:srgbClr val="434343"/>
                </a:solidFill>
              </a:rPr>
              <a:t> while important industries struggled, including:</a:t>
            </a:r>
            <a:endParaRPr sz="2000" b="1">
              <a:solidFill>
                <a:srgbClr val="434343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55775" y="2324325"/>
            <a:ext cx="3386700" cy="23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Agriculture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Railroads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Textiles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Steel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Mining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Lumber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Automobiles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Housing</a:t>
            </a:r>
            <a:endParaRPr b="1">
              <a:solidFill>
                <a:srgbClr val="434343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" b="1">
                <a:solidFill>
                  <a:srgbClr val="434343"/>
                </a:solidFill>
              </a:rPr>
              <a:t>Consumer Goods</a:t>
            </a:r>
            <a:endParaRPr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2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100 Deal Activities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49" name="Google Shape;249;p42"/>
          <p:cNvSpPr txBox="1"/>
          <p:nvPr/>
        </p:nvSpPr>
        <p:spPr>
          <a:xfrm>
            <a:off x="607750" y="681000"/>
            <a:ext cx="4254300" cy="3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 u="sng">
                <a:solidFill>
                  <a:srgbClr val="434343"/>
                </a:solidFill>
              </a:rPr>
              <a:t>Alphabet Agencies</a:t>
            </a:r>
            <a:r>
              <a:rPr lang="en" sz="2000" b="1">
                <a:solidFill>
                  <a:srgbClr val="434343"/>
                </a:solidFill>
              </a:rPr>
              <a:t> (3-4 letter acronyms)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Civilian Conservation Corps (CCC)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Public Works Administration (PWA)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Civil Works Administration (CWA)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Federal Housing Administration (FHA)</a:t>
            </a:r>
            <a:endParaRPr sz="2000" b="1">
              <a:solidFill>
                <a:srgbClr val="434343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Federal Emergency Relief Administration (FERA)</a:t>
            </a: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3"/>
          <p:cNvSpPr txBox="1">
            <a:spLocks noGrp="1"/>
          </p:cNvSpPr>
          <p:nvPr>
            <p:ph type="title"/>
          </p:nvPr>
        </p:nvSpPr>
        <p:spPr>
          <a:xfrm>
            <a:off x="303300" y="-63550"/>
            <a:ext cx="8520600" cy="8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D. New Deal Comes Under Attack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55" name="Google Shape;255;p43"/>
          <p:cNvSpPr txBox="1"/>
          <p:nvPr/>
        </p:nvSpPr>
        <p:spPr>
          <a:xfrm>
            <a:off x="414300" y="792200"/>
            <a:ext cx="8409600" cy="16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 sz="1800" b="1" u="sng">
                <a:solidFill>
                  <a:srgbClr val="434343"/>
                </a:solidFill>
              </a:rPr>
              <a:t>Liberals </a:t>
            </a:r>
            <a:r>
              <a:rPr lang="en" sz="1800" b="1">
                <a:solidFill>
                  <a:srgbClr val="434343"/>
                </a:solidFill>
              </a:rPr>
              <a:t>felt FDR’s program was not doing enough, while </a:t>
            </a:r>
            <a:r>
              <a:rPr lang="en" sz="1800" b="1" u="sng">
                <a:solidFill>
                  <a:srgbClr val="434343"/>
                </a:solidFill>
              </a:rPr>
              <a:t>Conservatives </a:t>
            </a:r>
            <a:r>
              <a:rPr lang="en" sz="1800" b="1">
                <a:solidFill>
                  <a:srgbClr val="434343"/>
                </a:solidFill>
              </a:rPr>
              <a:t>felt that government intervention interfered with our free market economy. </a:t>
            </a:r>
            <a:endParaRPr sz="1800" b="1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 sz="1800" b="1">
                <a:solidFill>
                  <a:srgbClr val="434343"/>
                </a:solidFill>
              </a:rPr>
              <a:t>Conservative opposition received support from the Supreme Court.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The NIRA and the AAA were struck down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FDR received backlash for proposing a </a:t>
            </a:r>
            <a:r>
              <a:rPr lang="en" sz="1800" b="1" u="sng">
                <a:solidFill>
                  <a:srgbClr val="434343"/>
                </a:solidFill>
              </a:rPr>
              <a:t>“Court-packing” bill.</a:t>
            </a:r>
            <a:r>
              <a:rPr lang="en" sz="1800" b="1">
                <a:solidFill>
                  <a:srgbClr val="434343"/>
                </a:solidFill>
              </a:rPr>
              <a:t> 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4"/>
          <p:cNvSpPr txBox="1">
            <a:spLocks noGrp="1"/>
          </p:cNvSpPr>
          <p:nvPr>
            <p:ph type="title"/>
          </p:nvPr>
        </p:nvSpPr>
        <p:spPr>
          <a:xfrm>
            <a:off x="303300" y="-63550"/>
            <a:ext cx="8520600" cy="8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D. New Deal Comes Under Attack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61" name="Google Shape;261;p44"/>
          <p:cNvSpPr txBox="1"/>
          <p:nvPr/>
        </p:nvSpPr>
        <p:spPr>
          <a:xfrm>
            <a:off x="414300" y="640900"/>
            <a:ext cx="8409600" cy="23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3"/>
            </a:pPr>
            <a:r>
              <a:rPr lang="en" sz="1800" b="1">
                <a:solidFill>
                  <a:srgbClr val="434343"/>
                </a:solidFill>
              </a:rPr>
              <a:t>The New Deal’s strongest opponents for the </a:t>
            </a:r>
            <a:r>
              <a:rPr lang="en" sz="1800" b="1" u="sng">
                <a:solidFill>
                  <a:srgbClr val="434343"/>
                </a:solidFill>
              </a:rPr>
              <a:t>American Liberty League</a:t>
            </a:r>
            <a:r>
              <a:rPr lang="en" sz="1800" b="1">
                <a:solidFill>
                  <a:srgbClr val="434343"/>
                </a:solidFill>
              </a:rPr>
              <a:t>.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 u="sng">
                <a:solidFill>
                  <a:srgbClr val="434343"/>
                </a:solidFill>
              </a:rPr>
              <a:t>Father Charles Coughlin</a:t>
            </a:r>
            <a:r>
              <a:rPr lang="en" sz="1800" b="1">
                <a:solidFill>
                  <a:srgbClr val="434343"/>
                </a:solidFill>
              </a:rPr>
              <a:t> broadcast radio sermons that slammed FDR.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Louisiana Senator </a:t>
            </a:r>
            <a:r>
              <a:rPr lang="en" sz="1800" b="1" u="sng">
                <a:solidFill>
                  <a:srgbClr val="434343"/>
                </a:solidFill>
              </a:rPr>
              <a:t>Huey Long</a:t>
            </a:r>
            <a:r>
              <a:rPr lang="en" sz="1800" b="1">
                <a:solidFill>
                  <a:srgbClr val="434343"/>
                </a:solidFill>
              </a:rPr>
              <a:t> turned against FDR eager to win the presidency for himself. He proposed a nationwide social program called </a:t>
            </a:r>
            <a:r>
              <a:rPr lang="en" sz="1800" b="1" u="sng">
                <a:solidFill>
                  <a:srgbClr val="434343"/>
                </a:solidFill>
              </a:rPr>
              <a:t>Share-Our-Wealth</a:t>
            </a:r>
            <a:r>
              <a:rPr lang="en" sz="1800" b="1">
                <a:solidFill>
                  <a:srgbClr val="434343"/>
                </a:solidFill>
              </a:rPr>
              <a:t>. 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5"/>
          <p:cNvSpPr txBox="1">
            <a:spLocks noGrp="1"/>
          </p:cNvSpPr>
          <p:nvPr>
            <p:ph type="title"/>
          </p:nvPr>
        </p:nvSpPr>
        <p:spPr>
          <a:xfrm>
            <a:off x="283100" y="0"/>
            <a:ext cx="8528700" cy="353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 FDR’s Second Term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6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The Second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72" name="Google Shape;272;p46"/>
          <p:cNvSpPr txBox="1"/>
          <p:nvPr/>
        </p:nvSpPr>
        <p:spPr>
          <a:xfrm>
            <a:off x="424425" y="1004450"/>
            <a:ext cx="8399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 sz="1800" b="1">
                <a:solidFill>
                  <a:srgbClr val="434343"/>
                </a:solidFill>
              </a:rPr>
              <a:t>The </a:t>
            </a:r>
            <a:r>
              <a:rPr lang="en" sz="1800" b="1" u="sng">
                <a:solidFill>
                  <a:srgbClr val="434343"/>
                </a:solidFill>
              </a:rPr>
              <a:t>first priority was the farmers</a:t>
            </a:r>
            <a:r>
              <a:rPr lang="en" sz="1800" b="1">
                <a:solidFill>
                  <a:srgbClr val="434343"/>
                </a:solidFill>
              </a:rPr>
              <a:t>. FDR revived the AAA and authorized more than $1 billion to help tenant farmers become landowners. 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7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The Second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78" name="Google Shape;278;p47"/>
          <p:cNvSpPr txBox="1"/>
          <p:nvPr/>
        </p:nvSpPr>
        <p:spPr>
          <a:xfrm>
            <a:off x="424425" y="1004450"/>
            <a:ext cx="8399400" cy="27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2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Works Progress Administration (WPA)</a:t>
            </a:r>
            <a:r>
              <a:rPr lang="en" sz="2000" b="1">
                <a:solidFill>
                  <a:srgbClr val="434343"/>
                </a:solidFill>
              </a:rPr>
              <a:t> set out to create as many jobs as possible as quickly as possible. 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Between 1935-1945, the WPA spent $11 billion on jobs for 8 million workers.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program built 850 </a:t>
            </a:r>
            <a:r>
              <a:rPr lang="en" sz="2000" b="1" u="sng">
                <a:solidFill>
                  <a:srgbClr val="434343"/>
                </a:solidFill>
              </a:rPr>
              <a:t>airports</a:t>
            </a:r>
            <a:r>
              <a:rPr lang="en" sz="2000" b="1">
                <a:solidFill>
                  <a:srgbClr val="434343"/>
                </a:solidFill>
              </a:rPr>
              <a:t>, 651,000 miles of </a:t>
            </a:r>
            <a:r>
              <a:rPr lang="en" sz="2000" b="1" u="sng">
                <a:solidFill>
                  <a:srgbClr val="434343"/>
                </a:solidFill>
              </a:rPr>
              <a:t>roads</a:t>
            </a:r>
            <a:r>
              <a:rPr lang="en" sz="2000" b="1">
                <a:solidFill>
                  <a:srgbClr val="434343"/>
                </a:solidFill>
              </a:rPr>
              <a:t>, and 125,000 </a:t>
            </a:r>
            <a:r>
              <a:rPr lang="en" sz="2000" b="1" u="sng">
                <a:solidFill>
                  <a:srgbClr val="434343"/>
                </a:solidFill>
              </a:rPr>
              <a:t>public buildings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WPA also hired </a:t>
            </a:r>
            <a:r>
              <a:rPr lang="en" sz="2000" b="1" u="sng">
                <a:solidFill>
                  <a:srgbClr val="434343"/>
                </a:solidFill>
              </a:rPr>
              <a:t>artists, writers, and photographers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8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The Second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84" name="Google Shape;284;p48"/>
          <p:cNvSpPr txBox="1"/>
          <p:nvPr/>
        </p:nvSpPr>
        <p:spPr>
          <a:xfrm>
            <a:off x="424425" y="1004450"/>
            <a:ext cx="8399400" cy="13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3"/>
            </a:pPr>
            <a:r>
              <a:rPr lang="en" sz="1800" b="1">
                <a:solidFill>
                  <a:srgbClr val="434343"/>
                </a:solidFill>
              </a:rPr>
              <a:t>The </a:t>
            </a:r>
            <a:r>
              <a:rPr lang="en" sz="1800" b="1" u="sng">
                <a:solidFill>
                  <a:srgbClr val="434343"/>
                </a:solidFill>
              </a:rPr>
              <a:t>National Youth Administration</a:t>
            </a:r>
            <a:r>
              <a:rPr lang="en" sz="1800" b="1">
                <a:solidFill>
                  <a:srgbClr val="434343"/>
                </a:solidFill>
              </a:rPr>
              <a:t> (NYA) was created to provide </a:t>
            </a:r>
            <a:r>
              <a:rPr lang="en" sz="1800" b="1" u="sng">
                <a:solidFill>
                  <a:srgbClr val="434343"/>
                </a:solidFill>
              </a:rPr>
              <a:t>education, jobs, and recreation</a:t>
            </a:r>
            <a:r>
              <a:rPr lang="en" sz="1800" b="1">
                <a:solidFill>
                  <a:srgbClr val="434343"/>
                </a:solidFill>
              </a:rPr>
              <a:t> for young people. </a:t>
            </a:r>
            <a:endParaRPr sz="1800" b="1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3"/>
            </a:pPr>
            <a:r>
              <a:rPr lang="en" sz="1800" b="1">
                <a:solidFill>
                  <a:srgbClr val="434343"/>
                </a:solidFill>
              </a:rPr>
              <a:t>The National Labor Relations Act (NLRA) protected workers, ensured collective bargaining, and preserved the right to unionize.</a:t>
            </a:r>
            <a:endParaRPr sz="18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The Second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90" name="Google Shape;290;p49"/>
          <p:cNvSpPr txBox="1"/>
          <p:nvPr/>
        </p:nvSpPr>
        <p:spPr>
          <a:xfrm>
            <a:off x="424425" y="697200"/>
            <a:ext cx="4603200" cy="43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5"/>
            </a:pPr>
            <a:r>
              <a:rPr lang="en" sz="1800" b="1" u="sng">
                <a:solidFill>
                  <a:srgbClr val="434343"/>
                </a:solidFill>
              </a:rPr>
              <a:t>Reforms</a:t>
            </a:r>
            <a:r>
              <a:rPr lang="en" sz="1800" b="1">
                <a:solidFill>
                  <a:srgbClr val="434343"/>
                </a:solidFill>
              </a:rPr>
              <a:t> to labor relations and economic security.</a:t>
            </a:r>
            <a:endParaRPr sz="1800" b="1">
              <a:solidFill>
                <a:srgbClr val="434343"/>
              </a:solidFill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ial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The </a:t>
            </a:r>
            <a:r>
              <a:rPr lang="en" sz="1800" b="1" u="sng">
                <a:solidFill>
                  <a:srgbClr val="434343"/>
                </a:solidFill>
              </a:rPr>
              <a:t>Fair Labor Standards Act</a:t>
            </a:r>
            <a:r>
              <a:rPr lang="en" sz="1800" b="1">
                <a:solidFill>
                  <a:srgbClr val="434343"/>
                </a:solidFill>
              </a:rPr>
              <a:t> set a maximum of 44 work hours per week and minimum wage at 25 cents per hour.</a:t>
            </a:r>
            <a:endParaRPr sz="1800" b="1">
              <a:solidFill>
                <a:srgbClr val="434343"/>
              </a:solidFill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>
                <a:solidFill>
                  <a:srgbClr val="434343"/>
                </a:solidFill>
              </a:rPr>
              <a:t>The </a:t>
            </a:r>
            <a:r>
              <a:rPr lang="en" sz="1800" b="1" u="sng">
                <a:solidFill>
                  <a:srgbClr val="434343"/>
                </a:solidFill>
              </a:rPr>
              <a:t>Social Security Act</a:t>
            </a:r>
            <a:r>
              <a:rPr lang="en" sz="1800" b="1">
                <a:solidFill>
                  <a:srgbClr val="434343"/>
                </a:solidFill>
              </a:rPr>
              <a:t> offered assistance in old-age pension, unemployment compensation, and aid to families with dependent children and disabled. 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0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New Deal Affects Many Groups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296" name="Google Shape;296;p50"/>
          <p:cNvSpPr txBox="1"/>
          <p:nvPr/>
        </p:nvSpPr>
        <p:spPr>
          <a:xfrm>
            <a:off x="656825" y="1065075"/>
            <a:ext cx="5588100" cy="3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50"/>
          <p:cNvSpPr txBox="1"/>
          <p:nvPr/>
        </p:nvSpPr>
        <p:spPr>
          <a:xfrm>
            <a:off x="602750" y="792200"/>
            <a:ext cx="7571100" cy="14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Women took government positions.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 u="sng">
                <a:solidFill>
                  <a:srgbClr val="434343"/>
                </a:solidFill>
              </a:rPr>
              <a:t>Eleanor Roosevelt</a:t>
            </a:r>
            <a:r>
              <a:rPr lang="en" sz="2000" b="1">
                <a:solidFill>
                  <a:srgbClr val="434343"/>
                </a:solidFill>
              </a:rPr>
              <a:t> was influential in her role as advisor to the president.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 u="sng">
                <a:solidFill>
                  <a:srgbClr val="434343"/>
                </a:solidFill>
              </a:rPr>
              <a:t>Frances Perkins </a:t>
            </a:r>
            <a:r>
              <a:rPr lang="en" sz="2000" b="1">
                <a:solidFill>
                  <a:srgbClr val="434343"/>
                </a:solidFill>
              </a:rPr>
              <a:t>became the first female cabinet member.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1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New Deal Affects Many Groups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03" name="Google Shape;303;p51"/>
          <p:cNvSpPr txBox="1"/>
          <p:nvPr/>
        </p:nvSpPr>
        <p:spPr>
          <a:xfrm>
            <a:off x="602750" y="792200"/>
            <a:ext cx="4057500" cy="4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 startAt="2"/>
            </a:pPr>
            <a:r>
              <a:rPr lang="en" sz="1800" b="1">
                <a:solidFill>
                  <a:srgbClr val="434343"/>
                </a:solidFill>
              </a:rPr>
              <a:t>The 1930s witnessed a growth of activism for African Americans.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 u="sng">
                <a:solidFill>
                  <a:srgbClr val="434343"/>
                </a:solidFill>
              </a:rPr>
              <a:t>A. Philip Randolph</a:t>
            </a:r>
            <a:r>
              <a:rPr lang="en" sz="1800" b="1">
                <a:solidFill>
                  <a:srgbClr val="434343"/>
                </a:solidFill>
              </a:rPr>
              <a:t> became head of the nation’s first all-black union - the Brotherhood of Sleeping Car Porters</a:t>
            </a:r>
            <a:endParaRPr sz="1800" b="1">
              <a:solidFill>
                <a:srgbClr val="434343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lphaLcPeriod"/>
            </a:pPr>
            <a:r>
              <a:rPr lang="en" sz="1800" b="1" u="sng">
                <a:solidFill>
                  <a:srgbClr val="434343"/>
                </a:solidFill>
              </a:rPr>
              <a:t>Mary McLeod Bethune</a:t>
            </a:r>
            <a:r>
              <a:rPr lang="en" sz="1800" b="1">
                <a:solidFill>
                  <a:srgbClr val="434343"/>
                </a:solidFill>
              </a:rPr>
              <a:t> headed the division of Negro Affairs of the NYA.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Economic Troubles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555900" y="600300"/>
            <a:ext cx="82680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2"/>
            </a:pPr>
            <a:r>
              <a:rPr lang="en" sz="2000" b="1" u="sng">
                <a:solidFill>
                  <a:srgbClr val="434343"/>
                </a:solidFill>
              </a:rPr>
              <a:t>Agriculture suffered the most</a:t>
            </a:r>
            <a:r>
              <a:rPr lang="en" sz="2000" b="1">
                <a:solidFill>
                  <a:srgbClr val="434343"/>
                </a:solidFill>
              </a:rPr>
              <a:t>. Demand for crops fell after WWI and crop prices declined by at least 40%. Farmers increased production sending prices further downward.</a:t>
            </a:r>
            <a:endParaRPr sz="20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2"/>
            </a:pPr>
            <a:r>
              <a:rPr lang="en" sz="2000" b="1">
                <a:solidFill>
                  <a:srgbClr val="434343"/>
                </a:solidFill>
              </a:rPr>
              <a:t>By the late 1920s, Americans were buying less. </a:t>
            </a:r>
            <a:r>
              <a:rPr lang="en" sz="2000" b="1" u="sng">
                <a:solidFill>
                  <a:srgbClr val="434343"/>
                </a:solidFill>
              </a:rPr>
              <a:t>Rising prices, stagnant wages, and overbuying on credit were to blame</a:t>
            </a:r>
            <a:r>
              <a:rPr lang="en" sz="2000" b="1">
                <a:solidFill>
                  <a:srgbClr val="434343"/>
                </a:solidFill>
              </a:rPr>
              <a:t>. Most people could not afford to buy as many goods as factories produced. </a:t>
            </a: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5618400" y="3217475"/>
            <a:ext cx="2950800" cy="17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2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New Deal Affects Many Groups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09" name="Google Shape;309;p52"/>
          <p:cNvSpPr txBox="1"/>
          <p:nvPr/>
        </p:nvSpPr>
        <p:spPr>
          <a:xfrm>
            <a:off x="656825" y="1065075"/>
            <a:ext cx="5588100" cy="3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52"/>
          <p:cNvSpPr txBox="1"/>
          <p:nvPr/>
        </p:nvSpPr>
        <p:spPr>
          <a:xfrm>
            <a:off x="602750" y="792200"/>
            <a:ext cx="4219200" cy="30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Native Americans received strong government support from the New Deal.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 u="sng">
                <a:solidFill>
                  <a:srgbClr val="434343"/>
                </a:solidFill>
              </a:rPr>
              <a:t>Native Americans gained full citizenship by law.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Reorganization Act of 1934</a:t>
            </a:r>
            <a:r>
              <a:rPr lang="en" sz="2000" b="1">
                <a:solidFill>
                  <a:srgbClr val="434343"/>
                </a:solidFill>
              </a:rPr>
              <a:t> moved away from assimilation and toward Native American autonomy.</a:t>
            </a:r>
            <a:endParaRPr sz="2000" b="1">
              <a:solidFill>
                <a:srgbClr val="434343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3"/>
          <p:cNvSpPr txBox="1">
            <a:spLocks noGrp="1"/>
          </p:cNvSpPr>
          <p:nvPr>
            <p:ph type="title"/>
          </p:nvPr>
        </p:nvSpPr>
        <p:spPr>
          <a:xfrm>
            <a:off x="283100" y="0"/>
            <a:ext cx="8518500" cy="34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VI. Culture in the 1930s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4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Movies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21" name="Google Shape;321;p54"/>
          <p:cNvSpPr txBox="1"/>
          <p:nvPr/>
        </p:nvSpPr>
        <p:spPr>
          <a:xfrm>
            <a:off x="616400" y="1034775"/>
            <a:ext cx="3940800" cy="38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 sz="1800" b="1">
                <a:solidFill>
                  <a:srgbClr val="434343"/>
                </a:solidFill>
              </a:rPr>
              <a:t>By the late 1930s, </a:t>
            </a:r>
            <a:r>
              <a:rPr lang="en" sz="1800" b="1" u="sng">
                <a:solidFill>
                  <a:srgbClr val="434343"/>
                </a:solidFill>
              </a:rPr>
              <a:t>65% of Americans were attending the movies</a:t>
            </a:r>
            <a:r>
              <a:rPr lang="en" sz="1800" b="1">
                <a:solidFill>
                  <a:srgbClr val="434343"/>
                </a:solidFill>
              </a:rPr>
              <a:t> at least once per week at one of the nation’s 15,000 movie theaters. </a:t>
            </a:r>
            <a:endParaRPr sz="1800" b="1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AutoNum type="arabicPeriod"/>
            </a:pPr>
            <a:r>
              <a:rPr lang="en" sz="1800" b="1">
                <a:solidFill>
                  <a:srgbClr val="434343"/>
                </a:solidFill>
              </a:rPr>
              <a:t>A </a:t>
            </a:r>
            <a:r>
              <a:rPr lang="en" sz="1800" b="1" u="sng">
                <a:solidFill>
                  <a:srgbClr val="434343"/>
                </a:solidFill>
              </a:rPr>
              <a:t>new era of glamour in Hollywood</a:t>
            </a:r>
            <a:r>
              <a:rPr lang="en" sz="1800" b="1">
                <a:solidFill>
                  <a:srgbClr val="434343"/>
                </a:solidFill>
              </a:rPr>
              <a:t> was launched with stars like Clark Gable, Marlene Dietrich, and James Cagney.</a:t>
            </a:r>
            <a:endParaRPr sz="18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5"/>
          <p:cNvSpPr txBox="1">
            <a:spLocks noGrp="1"/>
          </p:cNvSpPr>
          <p:nvPr>
            <p:ph type="title"/>
          </p:nvPr>
        </p:nvSpPr>
        <p:spPr>
          <a:xfrm>
            <a:off x="50525" y="0"/>
            <a:ext cx="90438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Radio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27" name="Google Shape;327;p55"/>
          <p:cNvSpPr txBox="1"/>
          <p:nvPr/>
        </p:nvSpPr>
        <p:spPr>
          <a:xfrm>
            <a:off x="220525" y="638025"/>
            <a:ext cx="8761800" cy="24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From 1930 to 1940, </a:t>
            </a:r>
            <a:r>
              <a:rPr lang="en" sz="2000" b="1" u="sng">
                <a:solidFill>
                  <a:srgbClr val="434343"/>
                </a:solidFill>
              </a:rPr>
              <a:t>sales of radios increased</a:t>
            </a:r>
            <a:r>
              <a:rPr lang="en" sz="2000" b="1">
                <a:solidFill>
                  <a:srgbClr val="434343"/>
                </a:solidFill>
              </a:rPr>
              <a:t> from 13 million to 28 million. Almost 90% of American homes owned a radio.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FDR communicated via radio in his “</a:t>
            </a:r>
            <a:r>
              <a:rPr lang="en" sz="2000" b="1" u="sng">
                <a:solidFill>
                  <a:srgbClr val="434343"/>
                </a:solidFill>
              </a:rPr>
              <a:t>Fireside Chats</a:t>
            </a:r>
            <a:r>
              <a:rPr lang="en" sz="2000" b="1">
                <a:solidFill>
                  <a:srgbClr val="434343"/>
                </a:solidFill>
              </a:rPr>
              <a:t>.” The broadcast kept Americans updated on the government’s efforts to relieve the Depression.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6"/>
          <p:cNvSpPr txBox="1">
            <a:spLocks noGrp="1"/>
          </p:cNvSpPr>
          <p:nvPr>
            <p:ph type="title"/>
          </p:nvPr>
        </p:nvSpPr>
        <p:spPr>
          <a:xfrm>
            <a:off x="50525" y="0"/>
            <a:ext cx="90438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Radio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33" name="Google Shape;333;p56"/>
          <p:cNvSpPr txBox="1"/>
          <p:nvPr/>
        </p:nvSpPr>
        <p:spPr>
          <a:xfrm>
            <a:off x="220525" y="638025"/>
            <a:ext cx="4057500" cy="24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More than movies, </a:t>
            </a:r>
            <a:r>
              <a:rPr lang="en" sz="2000" b="1" u="sng">
                <a:solidFill>
                  <a:srgbClr val="434343"/>
                </a:solidFill>
              </a:rPr>
              <a:t>families spent hours each day listening to their favorite radio programs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Famous actors included: Bob Hope, Jack Benny, and the duo Burns and Allen.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Soap Operas ran in the mornings and kids shows, such as The Lone Ranger, ran in the afternoon. </a:t>
            </a: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7"/>
          <p:cNvSpPr txBox="1">
            <a:spLocks noGrp="1"/>
          </p:cNvSpPr>
          <p:nvPr>
            <p:ph type="title"/>
          </p:nvPr>
        </p:nvSpPr>
        <p:spPr>
          <a:xfrm>
            <a:off x="50525" y="0"/>
            <a:ext cx="90438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Radio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39" name="Google Shape;339;p57"/>
          <p:cNvSpPr txBox="1"/>
          <p:nvPr/>
        </p:nvSpPr>
        <p:spPr>
          <a:xfrm>
            <a:off x="220525" y="520425"/>
            <a:ext cx="8761800" cy="2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AutoNum type="arabicPeriod" startAt="3"/>
            </a:pP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 startAt="3"/>
            </a:pPr>
            <a:r>
              <a:rPr lang="en" sz="2000" b="1">
                <a:solidFill>
                  <a:srgbClr val="434343"/>
                </a:solidFill>
              </a:rPr>
              <a:t>Orson Welles’ </a:t>
            </a:r>
            <a:r>
              <a:rPr lang="en" sz="2000" b="1" i="1">
                <a:solidFill>
                  <a:srgbClr val="434343"/>
                </a:solidFill>
              </a:rPr>
              <a:t>War of the Worlds</a:t>
            </a:r>
            <a:r>
              <a:rPr lang="en" sz="2000" b="1">
                <a:solidFill>
                  <a:srgbClr val="434343"/>
                </a:solidFill>
              </a:rPr>
              <a:t> was a drama about aliens landing in America. Unfortunately, many thought it was a news broadcast and panicked.</a:t>
            </a: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8"/>
          <p:cNvSpPr txBox="1">
            <a:spLocks noGrp="1"/>
          </p:cNvSpPr>
          <p:nvPr>
            <p:ph type="title"/>
          </p:nvPr>
        </p:nvSpPr>
        <p:spPr>
          <a:xfrm>
            <a:off x="50525" y="0"/>
            <a:ext cx="90438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Radio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45" name="Google Shape;345;p58"/>
          <p:cNvSpPr txBox="1"/>
          <p:nvPr/>
        </p:nvSpPr>
        <p:spPr>
          <a:xfrm>
            <a:off x="220525" y="638025"/>
            <a:ext cx="8761800" cy="13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AutoNum type="arabicPeriod" startAt="4"/>
            </a:pPr>
            <a:r>
              <a:rPr lang="en" sz="2000" b="1">
                <a:solidFill>
                  <a:srgbClr val="434343"/>
                </a:solidFill>
              </a:rPr>
              <a:t>Radio captured news as it happened with live coverage. One of teh first worldwide broadcasts was the horrific crash of the Hindenburg, a German Zeppelin (blimp) in New Jersey on May 6, 1936. </a:t>
            </a:r>
            <a:endParaRPr sz="2000" b="1">
              <a:solidFill>
                <a:srgbClr val="43434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  <p:sp>
        <p:nvSpPr>
          <p:cNvPr id="346" name="Google Shape;346;p58"/>
          <p:cNvSpPr txBox="1"/>
          <p:nvPr/>
        </p:nvSpPr>
        <p:spPr>
          <a:xfrm>
            <a:off x="5519725" y="2872575"/>
            <a:ext cx="3300900" cy="2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 b="1">
                <a:solidFill>
                  <a:srgbClr val="434343"/>
                </a:solidFill>
              </a:rPr>
              <a:t>Of the 97 people on board, 13 passengers and 22 crew members were killed</a:t>
            </a:r>
            <a:endParaRPr sz="1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9"/>
          <p:cNvSpPr txBox="1">
            <a:spLocks noGrp="1"/>
          </p:cNvSpPr>
          <p:nvPr>
            <p:ph type="title"/>
          </p:nvPr>
        </p:nvSpPr>
        <p:spPr>
          <a:xfrm>
            <a:off x="0" y="95000"/>
            <a:ext cx="88239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Art During the Great Depression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52" name="Google Shape;352;p59"/>
          <p:cNvSpPr txBox="1"/>
          <p:nvPr/>
        </p:nvSpPr>
        <p:spPr>
          <a:xfrm>
            <a:off x="561300" y="944725"/>
            <a:ext cx="4348800" cy="34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Federal Art Project</a:t>
            </a:r>
            <a:r>
              <a:rPr lang="en" sz="2000" b="1">
                <a:solidFill>
                  <a:srgbClr val="434343"/>
                </a:solidFill>
              </a:rPr>
              <a:t>, a branch of the WPA, paid artists a living wage to produce art, such as murals, posters, and books.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Painters like </a:t>
            </a:r>
            <a:r>
              <a:rPr lang="en" sz="2000" b="1" u="sng">
                <a:solidFill>
                  <a:srgbClr val="434343"/>
                </a:solidFill>
              </a:rPr>
              <a:t>Edward Hopper</a:t>
            </a:r>
            <a:r>
              <a:rPr lang="en" sz="2000" b="1">
                <a:solidFill>
                  <a:srgbClr val="434343"/>
                </a:solidFill>
              </a:rPr>
              <a:t>, </a:t>
            </a:r>
            <a:r>
              <a:rPr lang="en" sz="2000" b="1" u="sng">
                <a:solidFill>
                  <a:srgbClr val="434343"/>
                </a:solidFill>
              </a:rPr>
              <a:t>Thomas Hart Benton</a:t>
            </a:r>
            <a:r>
              <a:rPr lang="en" sz="2000" b="1">
                <a:solidFill>
                  <a:srgbClr val="434343"/>
                </a:solidFill>
              </a:rPr>
              <a:t>, and </a:t>
            </a:r>
            <a:r>
              <a:rPr lang="en" sz="2000" b="1" u="sng">
                <a:solidFill>
                  <a:srgbClr val="434343"/>
                </a:solidFill>
              </a:rPr>
              <a:t>Grant Wood</a:t>
            </a:r>
            <a:r>
              <a:rPr lang="en" sz="2000" b="1">
                <a:solidFill>
                  <a:srgbClr val="434343"/>
                </a:solidFill>
              </a:rPr>
              <a:t> were all made famous by their work in the WPA program.</a:t>
            </a:r>
            <a:endParaRPr sz="2000" b="1">
              <a:solidFill>
                <a:srgbClr val="434343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59"/>
          <p:cNvSpPr txBox="1"/>
          <p:nvPr/>
        </p:nvSpPr>
        <p:spPr>
          <a:xfrm>
            <a:off x="4983625" y="4460275"/>
            <a:ext cx="38403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34343"/>
                </a:solidFill>
              </a:rPr>
              <a:t>Wood’s </a:t>
            </a:r>
            <a:r>
              <a:rPr lang="en" b="1" i="1">
                <a:solidFill>
                  <a:srgbClr val="434343"/>
                </a:solidFill>
              </a:rPr>
              <a:t>American Gothic</a:t>
            </a:r>
            <a:r>
              <a:rPr lang="en" b="1">
                <a:solidFill>
                  <a:srgbClr val="434343"/>
                </a:solidFill>
              </a:rPr>
              <a:t> is perhaps the most famous piece of the 1930s</a:t>
            </a:r>
            <a:endParaRPr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88239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Art During the Great Depression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59" name="Google Shape;359;p60"/>
          <p:cNvSpPr txBox="1"/>
          <p:nvPr/>
        </p:nvSpPr>
        <p:spPr>
          <a:xfrm>
            <a:off x="634800" y="491000"/>
            <a:ext cx="7230300" cy="41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Photographer </a:t>
            </a:r>
            <a:r>
              <a:rPr lang="en" sz="2000" b="1" u="sng">
                <a:solidFill>
                  <a:srgbClr val="434343"/>
                </a:solidFill>
              </a:rPr>
              <a:t>Dorothea Lange</a:t>
            </a:r>
            <a:r>
              <a:rPr lang="en" sz="2000" b="1">
                <a:solidFill>
                  <a:srgbClr val="434343"/>
                </a:solidFill>
              </a:rPr>
              <a:t> gained fame from her photos during this era.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Singer </a:t>
            </a:r>
            <a:r>
              <a:rPr lang="en" sz="2000" b="1" u="sng">
                <a:solidFill>
                  <a:srgbClr val="434343"/>
                </a:solidFill>
              </a:rPr>
              <a:t>Woody Guthrie</a:t>
            </a:r>
            <a:r>
              <a:rPr lang="en" sz="2000" b="1">
                <a:solidFill>
                  <a:srgbClr val="434343"/>
                </a:solidFill>
              </a:rPr>
              <a:t> traveled the country singing about the hardships of the Great Depression.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1"/>
          <p:cNvSpPr txBox="1">
            <a:spLocks noGrp="1"/>
          </p:cNvSpPr>
          <p:nvPr>
            <p:ph type="title"/>
          </p:nvPr>
        </p:nvSpPr>
        <p:spPr>
          <a:xfrm>
            <a:off x="0" y="95000"/>
            <a:ext cx="88239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Art During the Great Depression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65" name="Google Shape;365;p61"/>
          <p:cNvSpPr txBox="1"/>
          <p:nvPr/>
        </p:nvSpPr>
        <p:spPr>
          <a:xfrm>
            <a:off x="546600" y="959425"/>
            <a:ext cx="4334100" cy="37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5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Federal Writers’ Projec</a:t>
            </a:r>
            <a:r>
              <a:rPr lang="en" sz="2000" b="1">
                <a:solidFill>
                  <a:srgbClr val="434343"/>
                </a:solidFill>
              </a:rPr>
              <a:t>t, a branch of the WPA, paid writers.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Richard Wright’s acclaimed </a:t>
            </a:r>
            <a:r>
              <a:rPr lang="en" sz="2000" b="1" i="1" u="sng">
                <a:solidFill>
                  <a:srgbClr val="434343"/>
                </a:solidFill>
              </a:rPr>
              <a:t>Native Son</a:t>
            </a:r>
            <a:r>
              <a:rPr lang="en" sz="2000" b="1">
                <a:solidFill>
                  <a:srgbClr val="434343"/>
                </a:solidFill>
              </a:rPr>
              <a:t> was written for the project.</a:t>
            </a:r>
            <a:endParaRPr sz="2000" b="1">
              <a:solidFill>
                <a:srgbClr val="434343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lphaLcPeriod"/>
            </a:pPr>
            <a:r>
              <a:rPr lang="en" sz="2000" b="1">
                <a:solidFill>
                  <a:srgbClr val="434343"/>
                </a:solidFill>
              </a:rPr>
              <a:t>John Steinbeck received assistance from the project for his book, </a:t>
            </a:r>
            <a:r>
              <a:rPr lang="en" sz="2000" b="1" i="1" u="sng">
                <a:solidFill>
                  <a:srgbClr val="434343"/>
                </a:solidFill>
              </a:rPr>
              <a:t>The Grapes of Wrath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Economic Troubles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505250" y="507275"/>
            <a:ext cx="4224000" cy="27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60650" y="4723150"/>
            <a:ext cx="384000" cy="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6820950" y="3237575"/>
            <a:ext cx="58206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212350" y="969100"/>
            <a:ext cx="3284100" cy="35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4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gap between rich and poor widened</a:t>
            </a:r>
            <a:r>
              <a:rPr lang="en" sz="2000" b="1">
                <a:solidFill>
                  <a:srgbClr val="434343"/>
                </a:solidFill>
              </a:rPr>
              <a:t>. More than 70% of American families earned less than $2,500 per year. 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2"/>
          <p:cNvSpPr txBox="1">
            <a:spLocks noGrp="1"/>
          </p:cNvSpPr>
          <p:nvPr>
            <p:ph type="title"/>
          </p:nvPr>
        </p:nvSpPr>
        <p:spPr>
          <a:xfrm>
            <a:off x="283100" y="-86900"/>
            <a:ext cx="8609400" cy="3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VII. Impact of the New Deal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3"/>
          <p:cNvSpPr txBox="1">
            <a:spLocks noGrp="1"/>
          </p:cNvSpPr>
          <p:nvPr>
            <p:ph type="title"/>
          </p:nvPr>
        </p:nvSpPr>
        <p:spPr>
          <a:xfrm>
            <a:off x="0" y="95000"/>
            <a:ext cx="88239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699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800"/>
              <a:buAutoNum type="alphaUcPeriod"/>
            </a:pPr>
            <a:r>
              <a:rPr lang="en" sz="3800">
                <a:solidFill>
                  <a:srgbClr val="434343"/>
                </a:solidFill>
              </a:rPr>
              <a:t>Criticism and Praise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76" name="Google Shape;376;p63"/>
          <p:cNvSpPr txBox="1"/>
          <p:nvPr/>
        </p:nvSpPr>
        <p:spPr>
          <a:xfrm>
            <a:off x="606300" y="1044875"/>
            <a:ext cx="3603000" cy="3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en" sz="2400" b="1" u="sng">
                <a:solidFill>
                  <a:srgbClr val="434343"/>
                </a:solidFill>
              </a:rPr>
              <a:t>Conservatives </a:t>
            </a:r>
            <a:r>
              <a:rPr lang="en" sz="2400" b="1">
                <a:solidFill>
                  <a:srgbClr val="434343"/>
                </a:solidFill>
              </a:rPr>
              <a:t>felt FDR made </a:t>
            </a:r>
            <a:r>
              <a:rPr lang="en" sz="2400" b="1" u="sng">
                <a:solidFill>
                  <a:srgbClr val="434343"/>
                </a:solidFill>
              </a:rPr>
              <a:t>government </a:t>
            </a:r>
            <a:r>
              <a:rPr lang="en" sz="2400" b="1">
                <a:solidFill>
                  <a:srgbClr val="434343"/>
                </a:solidFill>
              </a:rPr>
              <a:t>too large and </a:t>
            </a:r>
            <a:r>
              <a:rPr lang="en" sz="2400" b="1" u="sng">
                <a:solidFill>
                  <a:srgbClr val="434343"/>
                </a:solidFill>
              </a:rPr>
              <a:t>too powerful</a:t>
            </a:r>
            <a:r>
              <a:rPr lang="en" sz="2400" b="1">
                <a:solidFill>
                  <a:srgbClr val="434343"/>
                </a:solidFill>
              </a:rPr>
              <a:t>.</a:t>
            </a:r>
            <a:endParaRPr sz="2400" b="1">
              <a:solidFill>
                <a:srgbClr val="434343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en" sz="2400" b="1" u="sng">
                <a:solidFill>
                  <a:srgbClr val="434343"/>
                </a:solidFill>
              </a:rPr>
              <a:t>Liberals </a:t>
            </a:r>
            <a:r>
              <a:rPr lang="en" sz="2400" b="1">
                <a:solidFill>
                  <a:srgbClr val="434343"/>
                </a:solidFill>
              </a:rPr>
              <a:t>countered that </a:t>
            </a:r>
            <a:r>
              <a:rPr lang="en" sz="2400" b="1" u="sng">
                <a:solidFill>
                  <a:srgbClr val="434343"/>
                </a:solidFill>
              </a:rPr>
              <a:t>FDR socialized the economy</a:t>
            </a:r>
            <a:r>
              <a:rPr lang="en" sz="2400" b="1">
                <a:solidFill>
                  <a:srgbClr val="434343"/>
                </a:solidFill>
              </a:rPr>
              <a:t> because Americans needed help.</a:t>
            </a:r>
            <a:endParaRPr sz="24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4"/>
          <p:cNvSpPr txBox="1">
            <a:spLocks noGrp="1"/>
          </p:cNvSpPr>
          <p:nvPr>
            <p:ph type="title"/>
          </p:nvPr>
        </p:nvSpPr>
        <p:spPr>
          <a:xfrm>
            <a:off x="0" y="95000"/>
            <a:ext cx="88239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Legacies of the New Deal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382" name="Google Shape;382;p64"/>
          <p:cNvSpPr txBox="1"/>
          <p:nvPr/>
        </p:nvSpPr>
        <p:spPr>
          <a:xfrm>
            <a:off x="636625" y="1044875"/>
            <a:ext cx="4200000" cy="3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FDIC </a:t>
            </a:r>
            <a:r>
              <a:rPr lang="en" sz="2000" b="1">
                <a:solidFill>
                  <a:srgbClr val="434343"/>
                </a:solidFill>
              </a:rPr>
              <a:t>- banking insurance critical to strong economy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Deficit Spending</a:t>
            </a:r>
            <a:r>
              <a:rPr lang="en" sz="2000" b="1">
                <a:solidFill>
                  <a:srgbClr val="434343"/>
                </a:solidFill>
              </a:rPr>
              <a:t> - has become a normal feature of government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Social Security</a:t>
            </a:r>
            <a:r>
              <a:rPr lang="en" sz="2000" b="1">
                <a:solidFill>
                  <a:srgbClr val="434343"/>
                </a:solidFill>
              </a:rPr>
              <a:t> - the federal government has assumed a greater responsibility for the social welfare of citizens since 1935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03300" y="95000"/>
            <a:ext cx="8520600" cy="6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B. The 1928 Election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545675" y="832650"/>
            <a:ext cx="5274900" cy="3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Republican Herbert Hoover ran against Democrat Alfred E. Smith.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Hoover emphasized years of </a:t>
            </a:r>
            <a:r>
              <a:rPr lang="en" sz="2000" b="1" u="sng">
                <a:solidFill>
                  <a:srgbClr val="434343"/>
                </a:solidFill>
              </a:rPr>
              <a:t>prosperity under Republican administrations</a:t>
            </a:r>
            <a:r>
              <a:rPr lang="en" sz="2000" b="1">
                <a:solidFill>
                  <a:srgbClr val="434343"/>
                </a:solidFill>
              </a:rPr>
              <a:t>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Hoover won</a:t>
            </a:r>
            <a:r>
              <a:rPr lang="en" sz="2000" b="1">
                <a:solidFill>
                  <a:srgbClr val="434343"/>
                </a:solidFill>
              </a:rPr>
              <a:t> an overwhelming victory.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303300" y="115200"/>
            <a:ext cx="8520600" cy="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The Stock Market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576000" y="974125"/>
            <a:ext cx="4597800" cy="3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The </a:t>
            </a:r>
            <a:r>
              <a:rPr lang="en" sz="2000" b="1" u="sng">
                <a:solidFill>
                  <a:srgbClr val="434343"/>
                </a:solidFill>
              </a:rPr>
              <a:t>Stock Market had become the most visible symbol of a prosperous</a:t>
            </a:r>
            <a:r>
              <a:rPr lang="en" sz="2000" b="1">
                <a:solidFill>
                  <a:srgbClr val="434343"/>
                </a:solidFill>
              </a:rPr>
              <a:t> American economy.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By the late 1920s, too many </a:t>
            </a:r>
            <a:r>
              <a:rPr lang="en" sz="2000" b="1" u="sng">
                <a:solidFill>
                  <a:srgbClr val="434343"/>
                </a:solidFill>
              </a:rPr>
              <a:t>Americans were buying stocks and bonds “on margin”</a:t>
            </a:r>
            <a:r>
              <a:rPr lang="en" sz="2000" b="1">
                <a:solidFill>
                  <a:srgbClr val="434343"/>
                </a:solidFill>
              </a:rPr>
              <a:t> hoping for a quick profit.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C. The Stock Market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576000" y="681000"/>
            <a:ext cx="3949500" cy="3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On October 24, 1929, aka </a:t>
            </a:r>
            <a:r>
              <a:rPr lang="en" sz="2000" b="1" u="sng">
                <a:solidFill>
                  <a:srgbClr val="434343"/>
                </a:solidFill>
              </a:rPr>
              <a:t>Black Tuesday</a:t>
            </a:r>
            <a:r>
              <a:rPr lang="en" sz="2000" b="1">
                <a:solidFill>
                  <a:srgbClr val="434343"/>
                </a:solidFill>
              </a:rPr>
              <a:t>, the market took a plunge. People who had bought on margin were stuck with huge debts.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 startAt="3"/>
            </a:pPr>
            <a:r>
              <a:rPr lang="en" sz="2000" b="1">
                <a:solidFill>
                  <a:srgbClr val="434343"/>
                </a:solidFill>
              </a:rPr>
              <a:t>The Stock Market crash signaled the </a:t>
            </a:r>
            <a:r>
              <a:rPr lang="en" sz="2000" b="1" u="sng">
                <a:solidFill>
                  <a:srgbClr val="434343"/>
                </a:solidFill>
              </a:rPr>
              <a:t>beginning of the Great Depression</a:t>
            </a:r>
            <a:r>
              <a:rPr lang="en" sz="2000" b="1">
                <a:solidFill>
                  <a:srgbClr val="434343"/>
                </a:solidFill>
              </a:rPr>
              <a:t>. </a:t>
            </a: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BC8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03300" y="0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434343"/>
                </a:solidFill>
              </a:rPr>
              <a:t>D. Financial Collapse</a:t>
            </a:r>
            <a:endParaRPr sz="3800">
              <a:solidFill>
                <a:srgbClr val="434343"/>
              </a:solidFill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303300" y="731600"/>
            <a:ext cx="8619600" cy="21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>
                <a:solidFill>
                  <a:srgbClr val="434343"/>
                </a:solidFill>
              </a:rPr>
              <a:t>Many </a:t>
            </a:r>
            <a:r>
              <a:rPr lang="en" sz="2000" b="1" u="sng">
                <a:solidFill>
                  <a:srgbClr val="434343"/>
                </a:solidFill>
              </a:rPr>
              <a:t>Americans panicked after the crash</a:t>
            </a:r>
            <a:r>
              <a:rPr lang="en" sz="2000" b="1">
                <a:solidFill>
                  <a:srgbClr val="434343"/>
                </a:solidFill>
              </a:rPr>
              <a:t> and withdrew their money from banks. Not everyone was able to get their money.</a:t>
            </a:r>
            <a:endParaRPr sz="2000" b="1">
              <a:solidFill>
                <a:srgbClr val="434343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AutoNum type="arabicPeriod"/>
            </a:pPr>
            <a:r>
              <a:rPr lang="en" sz="2000" b="1" u="sng">
                <a:solidFill>
                  <a:srgbClr val="434343"/>
                </a:solidFill>
              </a:rPr>
              <a:t>Banks had invested in the Stock Market and lost money causing them to fail</a:t>
            </a:r>
            <a:r>
              <a:rPr lang="en" sz="2000" b="1">
                <a:solidFill>
                  <a:srgbClr val="434343"/>
                </a:solidFill>
              </a:rPr>
              <a:t>. The government didn’t protect or insure bank accounts, so millions of people lost their savings accounts. </a:t>
            </a:r>
            <a:endParaRPr sz="2000" b="1">
              <a:solidFill>
                <a:srgbClr val="434343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2122</Words>
  <Application>Microsoft Office PowerPoint</Application>
  <PresentationFormat>On-screen Show (16:9)</PresentationFormat>
  <Paragraphs>178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Lato</vt:lpstr>
      <vt:lpstr>Raleway</vt:lpstr>
      <vt:lpstr>Swiss</vt:lpstr>
      <vt:lpstr>The Great Depression and New Deal Unit 5</vt:lpstr>
      <vt:lpstr>The Nation’s Economy</vt:lpstr>
      <vt:lpstr>Economic Troubles</vt:lpstr>
      <vt:lpstr>Economic Troubles</vt:lpstr>
      <vt:lpstr>Economic Troubles</vt:lpstr>
      <vt:lpstr>B. The 1928 Election</vt:lpstr>
      <vt:lpstr>C. The Stock Market</vt:lpstr>
      <vt:lpstr>C. The Stock Market</vt:lpstr>
      <vt:lpstr>D. Financial Collapse</vt:lpstr>
      <vt:lpstr>D. Financial Collapse</vt:lpstr>
      <vt:lpstr>E. Causes of the Great Depression</vt:lpstr>
      <vt:lpstr>II. Hardships During Depression</vt:lpstr>
      <vt:lpstr>In the Cities</vt:lpstr>
      <vt:lpstr>In the Cities</vt:lpstr>
      <vt:lpstr>B. Rural Life</vt:lpstr>
      <vt:lpstr>C. The Dust Bowl</vt:lpstr>
      <vt:lpstr>C. The Dust Bowl</vt:lpstr>
      <vt:lpstr>D. Effects of the Depression</vt:lpstr>
      <vt:lpstr>III. Hoover Struggles with the Depression</vt:lpstr>
      <vt:lpstr>Hoover’s Philosophy</vt:lpstr>
      <vt:lpstr>B. Successful Dam Project</vt:lpstr>
      <vt:lpstr>C. Hoover Takes Action</vt:lpstr>
      <vt:lpstr>C. Hoover Takes Action</vt:lpstr>
      <vt:lpstr>C. Hoover Takes Action</vt:lpstr>
      <vt:lpstr>IV. A New Deal Fights Depression</vt:lpstr>
      <vt:lpstr>The 1932 Election</vt:lpstr>
      <vt:lpstr>B. FDR Launches New Deal</vt:lpstr>
      <vt:lpstr>C. 100 Day Activities</vt:lpstr>
      <vt:lpstr>C. 100 Day Activities</vt:lpstr>
      <vt:lpstr>C. 100 Deal Activities</vt:lpstr>
      <vt:lpstr>D. New Deal Comes Under Attack</vt:lpstr>
      <vt:lpstr>D. New Deal Comes Under Attack</vt:lpstr>
      <vt:lpstr>V. FDR’s Second Term</vt:lpstr>
      <vt:lpstr>The Second New Deal</vt:lpstr>
      <vt:lpstr>The Second New Deal</vt:lpstr>
      <vt:lpstr>The Second New Deal</vt:lpstr>
      <vt:lpstr>The Second New Deal</vt:lpstr>
      <vt:lpstr>B. New Deal Affects Many Groups</vt:lpstr>
      <vt:lpstr>B. New Deal Affects Many Groups</vt:lpstr>
      <vt:lpstr>B. New Deal Affects Many Groups</vt:lpstr>
      <vt:lpstr>VI. Culture in the 1930s</vt:lpstr>
      <vt:lpstr>Movies</vt:lpstr>
      <vt:lpstr>B. Radio</vt:lpstr>
      <vt:lpstr>B. Radio</vt:lpstr>
      <vt:lpstr>B. Radio</vt:lpstr>
      <vt:lpstr>B. Radio</vt:lpstr>
      <vt:lpstr>C. Art During the Great Depression</vt:lpstr>
      <vt:lpstr>C. Art During the Great Depression</vt:lpstr>
      <vt:lpstr>C. Art During the Great Depression</vt:lpstr>
      <vt:lpstr>VII. Impact of the New Deal</vt:lpstr>
      <vt:lpstr>Criticism and Praise</vt:lpstr>
      <vt:lpstr>B. Legacies of the New Deal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 and New Deal Unit 5</dc:title>
  <dc:creator>Chelsea Hong</dc:creator>
  <cp:lastModifiedBy>Chelsea Hong</cp:lastModifiedBy>
  <cp:revision>1</cp:revision>
  <dcterms:modified xsi:type="dcterms:W3CDTF">2019-01-28T01:40:59Z</dcterms:modified>
</cp:coreProperties>
</file>